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2" r:id="rId4"/>
    <p:sldId id="258" r:id="rId5"/>
    <p:sldId id="276" r:id="rId6"/>
    <p:sldId id="259" r:id="rId7"/>
    <p:sldId id="260" r:id="rId8"/>
    <p:sldId id="261" r:id="rId9"/>
    <p:sldId id="263" r:id="rId10"/>
    <p:sldId id="29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1" r:id="rId39"/>
    <p:sldId id="293" r:id="rId40"/>
    <p:sldId id="29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rOTto" initials="S" lastIdx="2" clrIdx="0">
    <p:extLst>
      <p:ext uri="{19B8F6BF-5375-455C-9EA6-DF929625EA0E}">
        <p15:presenceInfo xmlns:p15="http://schemas.microsoft.com/office/powerpoint/2012/main" userId="STerOT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757"/>
    <a:srgbClr val="2C502A"/>
    <a:srgbClr val="949494"/>
    <a:srgbClr val="9B9B9B"/>
    <a:srgbClr val="A9D18E"/>
    <a:srgbClr val="EDEDED"/>
    <a:srgbClr val="EFEFEF"/>
    <a:srgbClr val="CEE6F6"/>
    <a:srgbClr val="FF9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首页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245DB-F630-4798-90D6-D872C0E53853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90D25-8D4F-4C6C-9E75-7AEAD964C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08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首页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03BF0-E785-4C49-82ED-43502268A0C9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0BD59-9B63-45AA-8830-E77F65E0D5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23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6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69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73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93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3DA72-AE8D-4A85-B9F2-F085809F04F0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7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E00B-C75F-4F71-82ED-99BC5C4E7FCB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8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972A-5855-43FC-AAE4-C4E7F13F97E4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6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48D8-8686-49CD-95F0-FE7CFDD2EE5A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15A79-69DF-47C8-9DF5-16F679B81976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9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8D2C-1D36-493C-9126-51289BA58FEF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84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486A-2B06-44CF-99BF-5C8BE4466A46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83ED-4D04-401B-8B2E-7718AC1A41F9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39683-C1A4-423E-92F4-BEDF1125A302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07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09BE-8599-4FDC-899E-F66A87CDCFCF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ABCC-28FF-4834-B16D-22EC8E3E1296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36737-62C3-4A8C-AF06-9D3721C25563}" type="datetime1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F058-812B-424F-9BAE-B52177A0E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7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0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4" y="0"/>
            <a:ext cx="1079206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212" y="16546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首页整体效果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页面宽度为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1280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首页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86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349724" y="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教师团队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" y="1469792"/>
            <a:ext cx="4685211" cy="17532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" y="4998736"/>
            <a:ext cx="4700356" cy="1156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" y="6174392"/>
            <a:ext cx="4709067" cy="5449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" y="121920"/>
            <a:ext cx="4693918" cy="4253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" y="553810"/>
            <a:ext cx="4693921" cy="92856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38" y="3223085"/>
            <a:ext cx="4724212" cy="17641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8937" y="121920"/>
            <a:ext cx="1114697" cy="269966"/>
          </a:xfrm>
          <a:prstGeom prst="rect">
            <a:avLst/>
          </a:prstGeom>
          <a:solidFill>
            <a:srgbClr val="E3E7EA"/>
          </a:solidFill>
          <a:ln>
            <a:solidFill>
              <a:srgbClr val="DDE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9269" y="153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7280" y="3153226"/>
            <a:ext cx="7604720" cy="353117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748937" y="1109709"/>
            <a:ext cx="4639809" cy="211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82718" y="3666478"/>
            <a:ext cx="506028" cy="2041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82718" y="4065483"/>
            <a:ext cx="506028" cy="2041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882718" y="4362395"/>
            <a:ext cx="506028" cy="2041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82718" y="4725479"/>
            <a:ext cx="506028" cy="2041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873841" y="5088563"/>
            <a:ext cx="506028" cy="20418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931930" y="370158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小学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940807" y="405985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初中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54509" y="439740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高中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31930" y="471254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考研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31930" y="509588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其他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03630" y="194708"/>
            <a:ext cx="2203269" cy="225552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521789" y="402816"/>
            <a:ext cx="1166949" cy="1201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106286" y="1938879"/>
            <a:ext cx="936169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名字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235892" y="1938879"/>
            <a:ext cx="905691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本科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7279689" y="2645546"/>
            <a:ext cx="8878" cy="102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8195341" y="2579699"/>
            <a:ext cx="30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参考：</a:t>
            </a:r>
            <a:r>
              <a:rPr lang="en-US" altLang="zh-CN" dirty="0" smtClean="0"/>
              <a:t>http</a:t>
            </a:r>
            <a:r>
              <a:rPr lang="en-US" altLang="zh-CN" dirty="0"/>
              <a:t>://www.imooc.com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7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" y="71582"/>
            <a:ext cx="1519641" cy="1755606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22217" y="250284"/>
            <a:ext cx="862148" cy="870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8" y="1461967"/>
            <a:ext cx="400050" cy="285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48342" y="1189084"/>
            <a:ext cx="836023" cy="220799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教师姓名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81200" y="54165"/>
            <a:ext cx="4353180" cy="1751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120537" y="184792"/>
            <a:ext cx="2492828" cy="157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详细介绍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字左右）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894217" y="352524"/>
            <a:ext cx="522514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评分</a:t>
            </a:r>
          </a:p>
        </p:txBody>
      </p:sp>
      <p:sp>
        <p:nvSpPr>
          <p:cNvPr id="27" name="椭圆 26"/>
          <p:cNvSpPr/>
          <p:nvPr/>
        </p:nvSpPr>
        <p:spPr>
          <a:xfrm>
            <a:off x="5697582" y="352524"/>
            <a:ext cx="522514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关注</a:t>
            </a:r>
            <a:endParaRPr lang="zh-CN" altLang="en-US" sz="1600" dirty="0"/>
          </a:p>
        </p:txBody>
      </p:sp>
      <p:sp>
        <p:nvSpPr>
          <p:cNvPr id="28" name="椭圆 27"/>
          <p:cNvSpPr/>
          <p:nvPr/>
        </p:nvSpPr>
        <p:spPr>
          <a:xfrm>
            <a:off x="4894217" y="1187361"/>
            <a:ext cx="522514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好评</a:t>
            </a:r>
            <a:endParaRPr lang="zh-CN" altLang="en-US" sz="1600" dirty="0"/>
          </a:p>
        </p:txBody>
      </p:sp>
      <p:sp>
        <p:nvSpPr>
          <p:cNvPr id="29" name="椭圆 28"/>
          <p:cNvSpPr/>
          <p:nvPr/>
        </p:nvSpPr>
        <p:spPr>
          <a:xfrm>
            <a:off x="5697582" y="1169944"/>
            <a:ext cx="522514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授课</a:t>
            </a:r>
            <a:endParaRPr lang="zh-CN" altLang="en-US" sz="1600" dirty="0"/>
          </a:p>
        </p:txBody>
      </p:sp>
      <p:sp>
        <p:nvSpPr>
          <p:cNvPr id="31" name="矩形 30"/>
          <p:cNvSpPr/>
          <p:nvPr/>
        </p:nvSpPr>
        <p:spPr>
          <a:xfrm>
            <a:off x="21768" y="1866908"/>
            <a:ext cx="1506582" cy="3918857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861" y="2555252"/>
            <a:ext cx="4585087" cy="2669361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2155644" y="5363579"/>
            <a:ext cx="1062175" cy="72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2155644" y="6151523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价格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52178" y="6152866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时长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76995" y="5309813"/>
            <a:ext cx="1193074" cy="1181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692708" y="5385344"/>
            <a:ext cx="1062175" cy="72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692708" y="6173288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价格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289242" y="6174631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时长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631477" y="5331578"/>
            <a:ext cx="1193074" cy="1181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181886" y="5385354"/>
            <a:ext cx="1062175" cy="72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181886" y="6173298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价格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78420" y="6174641"/>
            <a:ext cx="465641" cy="23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时长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20655" y="5331588"/>
            <a:ext cx="1193074" cy="1181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54" y="2342478"/>
            <a:ext cx="1374854" cy="691891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9441163" y="54297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教师页面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19" y="1983286"/>
            <a:ext cx="1408611" cy="834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1550" y="2009737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小一语文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8486" y="220037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42085" y="2569705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019" y="2954470"/>
            <a:ext cx="1408611" cy="834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461550" y="2980921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初三物理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48486" y="317155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342085" y="3540889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50.00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774" y="3925654"/>
            <a:ext cx="1408611" cy="834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446305" y="3952105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3241" y="414274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326840" y="4512073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155381" y="2009737"/>
            <a:ext cx="1092926" cy="1906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679" y="2004030"/>
            <a:ext cx="170697" cy="219468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2388335" y="1984929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小一语文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792237" y="2017519"/>
            <a:ext cx="1092926" cy="1906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35" y="2011812"/>
            <a:ext cx="170697" cy="219468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4149305" y="2005786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5464932" y="2004030"/>
            <a:ext cx="818756" cy="2041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5610808" y="2004030"/>
            <a:ext cx="627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查询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8" name="直接箭头连接符 87"/>
          <p:cNvCxnSpPr/>
          <p:nvPr/>
        </p:nvCxnSpPr>
        <p:spPr>
          <a:xfrm flipV="1">
            <a:off x="6334380" y="1456902"/>
            <a:ext cx="767408" cy="67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7194365" y="15098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</a:t>
            </a:r>
            <a:r>
              <a:rPr lang="zh-CN" altLang="en-US" dirty="0" smtClean="0"/>
              <a:t>个下拉框为该老师开设的所有课程</a:t>
            </a:r>
            <a:endParaRPr lang="en-US" altLang="zh-CN" dirty="0" smtClean="0"/>
          </a:p>
          <a:p>
            <a:r>
              <a:rPr lang="zh-CN" altLang="en-US" smtClean="0"/>
              <a:t>第二个为授课方式</a:t>
            </a:r>
            <a:endParaRPr lang="en-US" altLang="zh-CN" dirty="0" smtClean="0"/>
          </a:p>
        </p:txBody>
      </p:sp>
      <p:cxnSp>
        <p:nvCxnSpPr>
          <p:cNvPr id="92" name="直接箭头连接符 91"/>
          <p:cNvCxnSpPr/>
          <p:nvPr/>
        </p:nvCxnSpPr>
        <p:spPr>
          <a:xfrm>
            <a:off x="6509948" y="3648611"/>
            <a:ext cx="96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715794" y="337156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默认显示：请选择查询条件</a:t>
            </a:r>
            <a:endParaRPr lang="en-US" altLang="zh-CN" dirty="0" smtClean="0"/>
          </a:p>
          <a:p>
            <a:r>
              <a:rPr lang="zh-CN" altLang="en-US" dirty="0" smtClean="0"/>
              <a:t>点击查询之后显示课表</a:t>
            </a:r>
            <a:endParaRPr lang="zh-CN" altLang="en-US" dirty="0"/>
          </a:p>
        </p:txBody>
      </p:sp>
      <p:cxnSp>
        <p:nvCxnSpPr>
          <p:cNvPr id="95" name="直接箭头连接符 94"/>
          <p:cNvCxnSpPr>
            <a:endCxn id="2" idx="1"/>
          </p:cNvCxnSpPr>
          <p:nvPr/>
        </p:nvCxnSpPr>
        <p:spPr>
          <a:xfrm flipV="1">
            <a:off x="6509948" y="2688424"/>
            <a:ext cx="962006" cy="67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283688" y="4619795"/>
            <a:ext cx="1188266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7600377" y="457518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此价格由课程和授课方式确定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4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9338" y="1489166"/>
            <a:ext cx="5251268" cy="37708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2217" y="168946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我的购物车</a:t>
            </a:r>
            <a:endParaRPr lang="zh-CN" altLang="en-US" sz="12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217" y="2033451"/>
            <a:ext cx="4885509" cy="1423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2217" y="2033452"/>
            <a:ext cx="4885509" cy="24819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9303" y="2096586"/>
            <a:ext cx="113211" cy="12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0468" y="204216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全选</a:t>
            </a:r>
            <a:endParaRPr lang="zh-CN" altLang="en-US" sz="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886497" y="204982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课程图片</a:t>
            </a:r>
            <a:endParaRPr lang="zh-CN" altLang="en-US" sz="800" b="1" dirty="0"/>
          </a:p>
        </p:txBody>
      </p:sp>
      <p:sp>
        <p:nvSpPr>
          <p:cNvPr id="13" name="矩形 12"/>
          <p:cNvSpPr/>
          <p:nvPr/>
        </p:nvSpPr>
        <p:spPr>
          <a:xfrm>
            <a:off x="431068" y="2614743"/>
            <a:ext cx="113211" cy="124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1348" y="2403565"/>
            <a:ext cx="557189" cy="466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课程图片</a:t>
            </a:r>
            <a:endParaRPr lang="zh-CN" altLang="en-US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439521" y="206743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课程名称</a:t>
            </a:r>
            <a:endParaRPr lang="zh-CN" altLang="en-US" sz="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3077287" y="205209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原价</a:t>
            </a:r>
            <a:endParaRPr lang="zh-CN" altLang="en-US" sz="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650866" y="206620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优惠价</a:t>
            </a:r>
            <a:endParaRPr lang="zh-CN" altLang="en-US" sz="8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4545870" y="206723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操作</a:t>
            </a:r>
            <a:endParaRPr lang="zh-CN" altLang="en-US" sz="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872352" y="289980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姓名</a:t>
            </a:r>
            <a:endParaRPr lang="zh-CN" altLang="en-US" sz="1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000241" y="25308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39823" y="253647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原价</a:t>
            </a:r>
            <a:endParaRPr lang="zh-CN" altLang="en-US" sz="1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623987" y="254991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优惠价</a:t>
            </a:r>
            <a:endParaRPr lang="zh-CN" altLang="en-US" sz="1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502322" y="254532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</a:rPr>
              <a:t>收藏</a:t>
            </a:r>
            <a:endParaRPr lang="en-US" altLang="zh-CN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accent1">
                    <a:lumMod val="75000"/>
                  </a:schemeClr>
                </a:solidFill>
              </a:rPr>
              <a:t>删除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22217" y="3108960"/>
            <a:ext cx="4885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22217" y="318297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删除选择商品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73922" y="316752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商品数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26188" y="314893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总价：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2217" y="3457302"/>
            <a:ext cx="4885509" cy="287384"/>
          </a:xfrm>
          <a:prstGeom prst="rect">
            <a:avLst/>
          </a:prstGeom>
          <a:solidFill>
            <a:srgbClr val="F2F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352637" y="3464648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总计：</a:t>
            </a:r>
            <a:r>
              <a:rPr lang="en-US" altLang="zh-CN" sz="105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90</a:t>
            </a:r>
            <a:endParaRPr lang="zh-CN" altLang="en-US" sz="105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19740" y="3788231"/>
            <a:ext cx="590423" cy="2002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去结算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7673" y="3788231"/>
            <a:ext cx="722819" cy="200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继续购物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8" y="4057515"/>
            <a:ext cx="4505325" cy="1133475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9697576" y="0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购物车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35020" y="252984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92169" y="207282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/>
              <a:t>授课方式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484542" y="204982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/>
              <a:t>时间区段</a:t>
            </a:r>
            <a:endParaRPr lang="zh-CN" altLang="en-US" sz="8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2501395" y="2515112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6:00-7:00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489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349725" y="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支付界面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969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7188" y="266482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支付方式：网银、支付宝</a:t>
            </a:r>
            <a:endParaRPr lang="en-US" altLang="zh-CN" dirty="0" smtClean="0"/>
          </a:p>
          <a:p>
            <a:r>
              <a:rPr lang="zh-CN" altLang="en-US" dirty="0" smtClean="0"/>
              <a:t>前期先提供支付宝支付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8937" y="235131"/>
            <a:ext cx="705394" cy="2873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4112" y="24551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2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9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2" y="246988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2" y="272406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2" y="29925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0" y="325013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0" y="348555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07255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46216" y="226410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7629" y="211467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8599" y="2144393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23993" y="256091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9305" y="228217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726" y="226854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3347" y="227440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97174" y="2298174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4" y="2779445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67982" y="29651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60365" y="2845427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5759" y="32619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31071" y="298320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87492" y="296957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75113" y="297544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929100" y="348047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23993" y="280740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81038" y="3727133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3421" y="36074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658815" y="40239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4127" y="37452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00548" y="37315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8169" y="37374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1942156" y="42424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37049" y="356940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297174" y="3008896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297174" y="3768678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382010" y="227440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点击头像可进入教师信息页面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9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7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6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07255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46216" y="226410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7629" y="211467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8599" y="2144393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23993" y="256091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9305" y="228217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726" y="226854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3347" y="227440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97174" y="2298174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4" y="2779445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67982" y="29651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60365" y="2845427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5759" y="32619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31071" y="298320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87492" y="296957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75113" y="297544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929100" y="348047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23993" y="280740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81038" y="3727133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3421" y="36074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658815" y="40239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4127" y="37452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00548" y="37315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8169" y="37374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1942156" y="42424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37049" y="356940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297174" y="3008896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297174" y="3768678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382010" y="227440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点击头像可进入教师信息页面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9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46216" y="176235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个人资料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7848" y="1973358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用户名：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SterOtto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67842" y="216362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性    别：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5468" y="238749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真实姓名：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38077" y="2387497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王勃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17" y="2193281"/>
            <a:ext cx="118660" cy="13843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2851151" y="21636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男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519" y="2200322"/>
            <a:ext cx="121757" cy="148814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3102388" y="21528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女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35468" y="2617775"/>
            <a:ext cx="1414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邮箱：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00000000@bjtu.edu.cn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22801" y="2820682"/>
            <a:ext cx="105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手机：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15311111111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76703" y="281704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endParaRPr lang="zh-CN" altLang="en-US" sz="800" u="sng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50474" y="303923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所在地区：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3700" y="3062044"/>
            <a:ext cx="524634" cy="188184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386" y="3058311"/>
            <a:ext cx="524634" cy="18818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8809" y="3758342"/>
            <a:ext cx="577487" cy="188311"/>
          </a:xfrm>
          <a:prstGeom prst="rect">
            <a:avLst/>
          </a:prstGeom>
        </p:spPr>
      </p:pic>
      <p:cxnSp>
        <p:nvCxnSpPr>
          <p:cNvPr id="82" name="直接连接符 81"/>
          <p:cNvCxnSpPr/>
          <p:nvPr/>
        </p:nvCxnSpPr>
        <p:spPr>
          <a:xfrm flipV="1">
            <a:off x="1846216" y="4056359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332243" y="3279457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详细地址：北京交通大学学苑公寓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350474" y="346451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所在年级：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481" y="3476049"/>
            <a:ext cx="524634" cy="188184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3033095" y="3502399"/>
            <a:ext cx="267384" cy="128831"/>
          </a:xfrm>
          <a:prstGeom prst="rect">
            <a:avLst/>
          </a:prstGeom>
          <a:solidFill>
            <a:srgbClr val="C7EDCC"/>
          </a:solidFill>
          <a:ln>
            <a:solidFill>
              <a:srgbClr val="C7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999796" y="345728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842" y="4140568"/>
            <a:ext cx="2927946" cy="1898453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2195029" y="2725497"/>
            <a:ext cx="2316011" cy="33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4589417" y="2891904"/>
            <a:ext cx="17242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6396195" y="27760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手机：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782912" y="2778659"/>
            <a:ext cx="1533774" cy="212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15322222222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750628" y="2796523"/>
            <a:ext cx="557349" cy="1744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7680488" y="27760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获取验证码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360051" y="2776003"/>
            <a:ext cx="879744" cy="215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请输入验证码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9335884" y="2796523"/>
            <a:ext cx="583474" cy="1744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444087" y="318966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手机：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830804" y="3192319"/>
            <a:ext cx="1533774" cy="212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15322222222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798520" y="3210183"/>
            <a:ext cx="557349" cy="1744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7837582" y="3189663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60</a:t>
            </a:r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秒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407943" y="3189663"/>
            <a:ext cx="879744" cy="215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请输入验证码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9383776" y="3210183"/>
            <a:ext cx="583474" cy="1744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1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0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39655" y="2471758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7629" y="234980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8599" y="23795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23993" y="27960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9305" y="25173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726" y="25036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3347" y="25095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97174" y="2533305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4" y="30145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83798" y="31568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60365" y="3080558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5759" y="349708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31071" y="3218335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87492" y="320470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75113" y="321057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929100" y="3715610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23993" y="3042534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91381" y="3916010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3421" y="3842555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658815" y="425908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4127" y="398033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00548" y="396670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8169" y="3972569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1942156" y="4477607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37049" y="380453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297174" y="3244027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退课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297174" y="4003809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退课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957837" y="4750943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753751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74550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74952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749729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753748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317" y="1724071"/>
            <a:ext cx="3994466" cy="225553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6701418" y="1210922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6701417" y="125304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701417" y="2003188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421712" y="231060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7532682" y="2340326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7418076" y="275685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003388" y="2478103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859809" y="246447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247430" y="247034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6701417" y="2975378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6677881" y="3117638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554448" y="3041360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7439842" y="345788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025154" y="317913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881575" y="316550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269196" y="317137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6723183" y="3676412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7418076" y="3003336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6685464" y="387681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567504" y="3803357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7452898" y="421988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教师姓名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038210" y="394113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894631" y="392750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82252" y="393337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6736239" y="443840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7431132" y="376533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104"/>
          <p:cNvSpPr/>
          <p:nvPr/>
        </p:nvSpPr>
        <p:spPr>
          <a:xfrm>
            <a:off x="10091257" y="3204829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支付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10091257" y="3964611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支付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6751920" y="4711745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0270809" y="4714553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7376697" y="4706310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7650001" y="4710330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7913020" y="471053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8186324" y="471455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8450685" y="4710531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8723989" y="471455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8986999" y="471053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9260303" y="471455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9523313" y="4710531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9796617" y="4714550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650497" y="2433697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10094044" y="2478103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支付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03" y="1599257"/>
            <a:ext cx="3968553" cy="349432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8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7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6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15964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投诉内容                                                                                                投诉时间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3" y="2385902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8934" y="2151331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2534" y="2170458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929102" y="269505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890703" y="2460485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24303" y="247961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1937813" y="3034683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899414" y="280011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033014" y="2819239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1946516" y="335690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908117" y="3122338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041717" y="314146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1955225" y="367911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916826" y="3444545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50426" y="346367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55225" y="3809880"/>
            <a:ext cx="752328" cy="1572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我要投诉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8" name="直接箭头连接符 27"/>
          <p:cNvCxnSpPr>
            <a:stCxn id="3" idx="3"/>
          </p:cNvCxnSpPr>
          <p:nvPr/>
        </p:nvCxnSpPr>
        <p:spPr>
          <a:xfrm flipV="1">
            <a:off x="5943817" y="1292240"/>
            <a:ext cx="1397509" cy="985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7406817" y="1106422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7406816" y="1563182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7391127" y="11738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59338" y="1815064"/>
            <a:ext cx="2060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老师上课不好附图。。。。。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23" y="2128030"/>
            <a:ext cx="1739218" cy="1335642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 flipV="1">
            <a:off x="7391127" y="3692085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0404272" y="394491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09024" y="417444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管理员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223" y="3797698"/>
            <a:ext cx="402046" cy="36482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8069333" y="379769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已处分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7391126" y="444322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816" y="4510377"/>
            <a:ext cx="3940478" cy="937619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10874913" y="5225143"/>
            <a:ext cx="470642" cy="2228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7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7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6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15964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投诉内容                                                                                                投诉时间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3" y="2385902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8934" y="2151331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2534" y="2170458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929102" y="269505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890703" y="2460485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24303" y="247961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1937813" y="3034683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899414" y="2800112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033014" y="2819239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1946516" y="335690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908117" y="3122338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041717" y="314146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1955225" y="367911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916826" y="3444545"/>
            <a:ext cx="1547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Xxx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老师上课不好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50426" y="346367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55225" y="3809880"/>
            <a:ext cx="752328" cy="1572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我要投诉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06817" y="1106422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7406816" y="1563182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7391127" y="11738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874913" y="5225143"/>
            <a:ext cx="470642" cy="2228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855918" y="1250120"/>
            <a:ext cx="4459282" cy="2625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27" y="1665781"/>
            <a:ext cx="3954428" cy="170712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10853697" y="3452875"/>
            <a:ext cx="491858" cy="1733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提交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73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62949" y="0"/>
            <a:ext cx="3300548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00844" y="0"/>
            <a:ext cx="5621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</a:t>
            </a:r>
            <a:endParaRPr lang="zh-CN" alt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497862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0369" y="277486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登录、注册、进入教室、购物车、在线咨询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80369" y="238298"/>
            <a:ext cx="5453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②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710" y="238298"/>
            <a:ext cx="3332644" cy="458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" y="3698191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0368" y="3975190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logo</a:t>
            </a:r>
            <a:r>
              <a:rPr lang="zh-CN" altLang="en-US" dirty="0" smtClean="0">
                <a:solidFill>
                  <a:srgbClr val="FF0000"/>
                </a:solidFill>
              </a:rPr>
              <a:t>、睿思家教、在线一对一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25710" y="761518"/>
            <a:ext cx="9372919" cy="343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0369" y="686260"/>
            <a:ext cx="5453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4"/>
                </a:solidFill>
                <a:effectLst/>
              </a:rPr>
              <a:t>③</a:t>
            </a:r>
            <a:endParaRPr lang="zh-CN" alt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4898520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③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7611" y="5360185"/>
            <a:ext cx="11264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首页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授课方式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课程体系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教师团队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上课流程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精英学员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个人中心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在线一对一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在线一对多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线</a:t>
            </a:r>
            <a:r>
              <a:rPr lang="zh-CN" altLang="en-US" dirty="0" smtClean="0">
                <a:solidFill>
                  <a:srgbClr val="FF0000"/>
                </a:solidFill>
              </a:rPr>
              <a:t>下一对一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线下一对多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页头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51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7"/>
            <a:ext cx="1115736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6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15964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消息内容                                                                                                时间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3" y="2385902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8934" y="215133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2534" y="2170458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929102" y="269505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890703" y="2460485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24303" y="247961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1937813" y="3034683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899414" y="2800112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033014" y="2819239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1946516" y="335690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908117" y="3122338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041717" y="314146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1955225" y="367911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916826" y="3444545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50426" y="346367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06817" y="1106422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7406816" y="1563182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7391127" y="11738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874913" y="5225143"/>
            <a:ext cx="470642" cy="2228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3" idx="3"/>
          </p:cNvCxnSpPr>
          <p:nvPr/>
        </p:nvCxnSpPr>
        <p:spPr>
          <a:xfrm flipV="1">
            <a:off x="5943817" y="1250120"/>
            <a:ext cx="1371383" cy="1028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315200" y="1751546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尊敬的用户：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服务器将于</a:t>
            </a:r>
            <a:r>
              <a:rPr lang="en-US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</a:t>
            </a:r>
            <a:r>
              <a:rPr lang="en-US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22:55:16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维护，若有不便敬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请谅解。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390050" y="260379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74754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学员个人中心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5" y="539932"/>
            <a:ext cx="5122568" cy="644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我的学习记录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9" y="196282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我的个人信息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6" y="221704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487" y="247131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0487" y="27254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0487" y="299395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485" y="3251567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0485" y="3486986"/>
            <a:ext cx="1115736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15964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消息内容                                                                                                时间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3" y="2385902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8934" y="215133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2534" y="2170458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1929102" y="269505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890703" y="2460485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24303" y="247961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1937813" y="3034683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899414" y="2800112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033014" y="2819239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1946516" y="335690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908117" y="3122338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041717" y="314146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1955225" y="367911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916826" y="3444545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服务器维护</a:t>
            </a:r>
            <a:r>
              <a:rPr lang="en-US" altLang="zh-CN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………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50426" y="346367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2015-4-1 22:30:35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874913" y="5225143"/>
            <a:ext cx="470642" cy="2228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66829" y="1847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待定！！！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40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9552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9390" y="4002229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6213" y="427887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3545" y="453763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6138" y="4793653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07255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46216" y="226410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7629" y="211467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8599" y="2144393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23993" y="256091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9305" y="228217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726" y="226854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3347" y="227440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97174" y="2298174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4" y="2779445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67982" y="29651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60365" y="2845427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5759" y="32619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31071" y="298320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87492" y="296957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75113" y="297544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929100" y="348047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23993" y="280740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81038" y="3727133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3421" y="36074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658815" y="40239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4127" y="37452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00548" y="37315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8169" y="37374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1942156" y="42424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37049" y="356940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297174" y="3008896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297174" y="3768678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26067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82010" y="227440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点击头像可进入学生信息页面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5192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9004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7421" y="376173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27353" y="3508922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9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955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线下上课记录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907334" y="1706880"/>
            <a:ext cx="3938739" cy="1574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907334" y="1807255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46216" y="226410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7629" y="211467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8599" y="2144393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23993" y="256091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9305" y="228217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726" y="226854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3347" y="227440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97174" y="2298174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907334" y="2779445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867982" y="29651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60365" y="2845427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45759" y="32619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31071" y="298320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87492" y="296957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75113" y="297544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929100" y="3480479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623993" y="2807403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881038" y="3727133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3421" y="36074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658815" y="40239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244127" y="37452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00548" y="37315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88169" y="37374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1942156" y="42424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37049" y="3569400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297174" y="3008896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297174" y="3768678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已结束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957837" y="45158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76726" y="4518620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582614" y="451037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855918" y="4514397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118937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392241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656602" y="4514598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929906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192916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466220" y="451861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4729230" y="451459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002534" y="4518617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260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82010" y="227440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点击头像可进入学生信息页面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51918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9002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29390" y="4002229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26213" y="427887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33545" y="453763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6138" y="4793653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27421" y="376173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27353" y="3508922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5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线上上课记录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2592978" y="219395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性    别：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575610" y="199073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真实姓名：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63213" y="2008344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王勃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076287" y="219395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男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327524" y="218319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女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569313" y="2404248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邮       箱：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556646" y="2607155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        机：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15311111111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584319" y="282571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所在地区：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545" y="2848517"/>
            <a:ext cx="524634" cy="188184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231" y="2844784"/>
            <a:ext cx="524634" cy="188184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 flipV="1">
            <a:off x="1835280" y="3823473"/>
            <a:ext cx="4004490" cy="4018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2566088" y="306593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详细地址：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353" y="2214911"/>
            <a:ext cx="118660" cy="138437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455" y="2221952"/>
            <a:ext cx="121757" cy="148814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3171922" y="3073734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北京交通大学学苑公寓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171922" y="2421131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00000000@bjtu.edu.cn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380647" y="200546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4372865" y="222114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4372865" y="238394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4383035" y="305386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1880995" y="38983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认证信息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287" y="5001882"/>
            <a:ext cx="537977" cy="556528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2683685" y="494177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许可证：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742179" y="4991946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上传工作证或学生证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989563" y="136280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简      介：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594389" y="1416364"/>
            <a:ext cx="1451967" cy="533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7562654" y="14285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请输入简介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160359" y="1362809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请输入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50-100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字的简介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351119" y="1917797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还可输入</a:t>
            </a:r>
            <a:r>
              <a:rPr lang="en-US" altLang="zh-CN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989563" y="217358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详细介绍：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483980" y="2822758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请输入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500-1000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字的简介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9759383" y="2817629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还可输入</a:t>
            </a:r>
            <a:r>
              <a:rPr lang="en-US" altLang="zh-CN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1000</a:t>
            </a:r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844" y="2200869"/>
            <a:ext cx="2968839" cy="652071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593" y="4092590"/>
            <a:ext cx="537977" cy="556528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2670614" y="4075275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上传头像：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895351" y="17519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0614" y="3628429"/>
            <a:ext cx="577487" cy="18831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5392" y="4423004"/>
            <a:ext cx="730087" cy="199115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4204" y="5359742"/>
            <a:ext cx="721276" cy="196712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9703" y="3159801"/>
            <a:ext cx="577487" cy="188311"/>
          </a:xfrm>
          <a:prstGeom prst="rect">
            <a:avLst/>
          </a:prstGeom>
        </p:spPr>
      </p:pic>
      <p:cxnSp>
        <p:nvCxnSpPr>
          <p:cNvPr id="126" name="直接连接符 125"/>
          <p:cNvCxnSpPr/>
          <p:nvPr/>
        </p:nvCxnSpPr>
        <p:spPr>
          <a:xfrm flipV="1">
            <a:off x="7043018" y="3461954"/>
            <a:ext cx="4004490" cy="4018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7043018" y="4750735"/>
            <a:ext cx="4004490" cy="3033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7043018" y="361786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结账信息信息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35800" y="399283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中国银行：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8184972" y="3995208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1111111111111111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624542" y="398304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1507" y="4502554"/>
            <a:ext cx="577487" cy="188311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891786" y="2970297"/>
            <a:ext cx="2987985" cy="301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/>
          <p:cNvSpPr txBox="1"/>
          <p:nvPr/>
        </p:nvSpPr>
        <p:spPr>
          <a:xfrm>
            <a:off x="2593488" y="329016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职      业：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6081" y="3292572"/>
            <a:ext cx="209550" cy="238125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3186487" y="329284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3754996" y="329804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38" name="矩形 137"/>
          <p:cNvSpPr/>
          <p:nvPr/>
        </p:nvSpPr>
        <p:spPr>
          <a:xfrm>
            <a:off x="3188013" y="3344554"/>
            <a:ext cx="447024" cy="124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729390" y="4002229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26213" y="4278874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733545" y="453763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726138" y="4793653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727421" y="376173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727353" y="3508922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8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839655" y="2471758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627629" y="234980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738599" y="23795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2623993" y="27960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209305" y="25173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065726" y="25036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4453347" y="25095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7" name="圆角矩形 136"/>
          <p:cNvSpPr/>
          <p:nvPr/>
        </p:nvSpPr>
        <p:spPr>
          <a:xfrm>
            <a:off x="5297174" y="2533305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已完成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 flipV="1">
            <a:off x="1907334" y="30145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1883798" y="31568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60365" y="3080558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2645759" y="349708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3231071" y="3218335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4087492" y="320470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4475113" y="321057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5" name="直接连接符 144"/>
          <p:cNvCxnSpPr/>
          <p:nvPr/>
        </p:nvCxnSpPr>
        <p:spPr>
          <a:xfrm flipV="1">
            <a:off x="1929100" y="3715610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2623993" y="3042534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1891381" y="3916010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2773421" y="3842555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2658815" y="425908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3244127" y="398033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00548" y="396670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488169" y="3972569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3" name="直接连接符 152"/>
          <p:cNvCxnSpPr/>
          <p:nvPr/>
        </p:nvCxnSpPr>
        <p:spPr>
          <a:xfrm flipV="1">
            <a:off x="1942156" y="4477607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2637049" y="380453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圆角矩形 155"/>
          <p:cNvSpPr/>
          <p:nvPr/>
        </p:nvSpPr>
        <p:spPr>
          <a:xfrm>
            <a:off x="5297174" y="4003809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退款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1957837" y="4750943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5476726" y="4753751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2582614" y="474550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2855918" y="474952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1" name="圆角矩形 160"/>
          <p:cNvSpPr/>
          <p:nvPr/>
        </p:nvSpPr>
        <p:spPr>
          <a:xfrm>
            <a:off x="3118937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2" name="圆角矩形 161"/>
          <p:cNvSpPr/>
          <p:nvPr/>
        </p:nvSpPr>
        <p:spPr>
          <a:xfrm>
            <a:off x="3392241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3" name="圆角矩形 162"/>
          <p:cNvSpPr/>
          <p:nvPr/>
        </p:nvSpPr>
        <p:spPr>
          <a:xfrm>
            <a:off x="3656602" y="4749729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3929906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4192916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6" name="圆角矩形 165"/>
          <p:cNvSpPr/>
          <p:nvPr/>
        </p:nvSpPr>
        <p:spPr>
          <a:xfrm>
            <a:off x="4466220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4729230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5002534" y="4753748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0" name="圆角矩形 169"/>
          <p:cNvSpPr/>
          <p:nvPr/>
        </p:nvSpPr>
        <p:spPr>
          <a:xfrm>
            <a:off x="5297174" y="3223216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退款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583" y="1729409"/>
            <a:ext cx="4090082" cy="3167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00559" y="1826421"/>
            <a:ext cx="552333" cy="125682"/>
          </a:xfrm>
          <a:prstGeom prst="rect">
            <a:avLst/>
          </a:prstGeom>
          <a:solidFill>
            <a:srgbClr val="F4F4F4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63489" y="1790787"/>
            <a:ext cx="709932" cy="1583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41401" y="176507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请输入订单号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00559" y="17493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查询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5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915886" y="1842224"/>
            <a:ext cx="513312" cy="13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/>
                </a:solidFill>
              </a:rPr>
              <a:t>2015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78" y="1826512"/>
            <a:ext cx="123825" cy="2000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507990" y="18110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64969" y="1855281"/>
            <a:ext cx="513312" cy="13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4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161" y="1839569"/>
            <a:ext cx="123825" cy="20002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706812" y="1857045"/>
            <a:ext cx="390591" cy="134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706812" y="182669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查询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357073" y="18057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订单编号           开课人          开课时间           价格           购买时间          状态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839655" y="2471758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27629" y="234980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738599" y="2379524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623993" y="279604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09305" y="2517301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065726" y="250367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453347" y="2509538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297174" y="2533305"/>
            <a:ext cx="614534" cy="168314"/>
          </a:xfrm>
          <a:prstGeom prst="roundRect">
            <a:avLst/>
          </a:prstGeom>
          <a:solidFill>
            <a:srgbClr val="E4E3E3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已结算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1907334" y="3014576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883798" y="3156836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60365" y="3080558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645759" y="349708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31071" y="3218335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087492" y="320470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475113" y="321057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1929100" y="3715610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23993" y="3042534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891381" y="3916010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bg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xxxxxxxxxx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773421" y="3842555"/>
            <a:ext cx="399495" cy="395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头像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658815" y="425908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学生姓名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244127" y="3980332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100548" y="396670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chemeClr val="bg2">
                    <a:lumMod val="50000"/>
                  </a:schemeClr>
                </a:solidFill>
              </a:rPr>
              <a:t>100.00</a:t>
            </a:r>
            <a:endParaRPr lang="zh-CN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488169" y="3972569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 21:19:50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1942156" y="4477607"/>
            <a:ext cx="3938739" cy="29723"/>
          </a:xfrm>
          <a:prstGeom prst="line">
            <a:avLst/>
          </a:prstGeom>
          <a:ln>
            <a:solidFill>
              <a:srgbClr val="DD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637049" y="3804531"/>
            <a:ext cx="621437" cy="64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5297174" y="4003809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未结算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957837" y="4750943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476726" y="4753751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582614" y="474550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2855918" y="4749528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118937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392241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3656602" y="4749729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929906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192916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4466220" y="475374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4729230" y="4749729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002534" y="4753748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5297174" y="3223216"/>
            <a:ext cx="614534" cy="168314"/>
          </a:xfrm>
          <a:prstGeom prst="roundRect">
            <a:avLst/>
          </a:prstGeom>
          <a:solidFill>
            <a:srgbClr val="FF0000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未结算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6140" y="1788531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总计：</a:t>
            </a:r>
            <a:r>
              <a:rPr lang="en-US" altLang="zh-CN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年级              科目              价格 （半小时）   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1939779" y="1962432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116389" y="13703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此页面显示该老师可以上课的科目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39779" y="237251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512628" y="237601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179040" y="2382056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235302" y="2396267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189679" y="2382056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1909217" y="2648368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1918007" y="272520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490856" y="27287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157268" y="273474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213530" y="2748960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167907" y="273474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1886582" y="301783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931688" y="312299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504537" y="312650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3170949" y="3132540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4227211" y="3146751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181588" y="313254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>
            <a:off x="1886582" y="342166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849281" y="17443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基础年级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914284" y="3999684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1926687" y="378090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考研模块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903561" y="4062239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学校           学院     专业         课程      价格 （半小时）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903561" y="43561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366395" y="4362257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61968" y="4355684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296979" y="4358971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766658" y="4372647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387673" y="437765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306846" y="4368661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1918344" y="4636026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1888820" y="46386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351654" y="4644786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2847227" y="4638213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282238" y="4641500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751917" y="4655176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372932" y="4660185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292105" y="465119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1903603" y="491855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473" y="3458776"/>
            <a:ext cx="135865" cy="15584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059838" y="342897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添加基础课程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801" y="4979497"/>
            <a:ext cx="135865" cy="155845"/>
          </a:xfrm>
          <a:prstGeom prst="rect">
            <a:avLst/>
          </a:prstGeom>
        </p:spPr>
      </p:pic>
      <p:sp>
        <p:nvSpPr>
          <p:cNvPr id="144" name="文本框 143"/>
          <p:cNvSpPr txBox="1"/>
          <p:nvPr/>
        </p:nvSpPr>
        <p:spPr>
          <a:xfrm>
            <a:off x="2017166" y="4949697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添加考研课程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9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年级              科目              价格 （半小时）   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1939779" y="1962432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116389" y="13703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此页面显示该老师可以上课的科目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39779" y="237251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512628" y="237601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179040" y="2382056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235302" y="2396267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189679" y="2382056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1909217" y="2648368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1918007" y="272520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490856" y="27287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157268" y="273474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213530" y="2748960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167907" y="273474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1886582" y="301783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931688" y="312299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504537" y="312650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3170949" y="3132540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4227211" y="3146751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181588" y="313254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>
            <a:off x="1886582" y="342166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849281" y="17443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基础年级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914284" y="3999684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1926687" y="378090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考研模块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903561" y="4062239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学校           学院     专业         课程      价格 （半小时）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903561" y="43561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366395" y="4362257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61968" y="4355684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296979" y="4358971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766658" y="4372647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387673" y="437765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306846" y="4368661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1918344" y="4636026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1888820" y="46386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351654" y="4644786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2847227" y="4638213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282238" y="4641500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751917" y="4655176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372932" y="4660185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292105" y="465119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1903603" y="491855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473" y="3458776"/>
            <a:ext cx="135865" cy="15584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059838" y="342897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添加基础课程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801" y="4979497"/>
            <a:ext cx="135865" cy="155845"/>
          </a:xfrm>
          <a:prstGeom prst="rect">
            <a:avLst/>
          </a:prstGeom>
        </p:spPr>
      </p:pic>
      <p:sp>
        <p:nvSpPr>
          <p:cNvPr id="144" name="文本框 143"/>
          <p:cNvSpPr txBox="1"/>
          <p:nvPr/>
        </p:nvSpPr>
        <p:spPr>
          <a:xfrm>
            <a:off x="2017166" y="4949697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添加考研课程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582" y="2007249"/>
            <a:ext cx="3985604" cy="2665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18507" y="2033376"/>
            <a:ext cx="509356" cy="208369"/>
          </a:xfrm>
          <a:prstGeom prst="rect">
            <a:avLst/>
          </a:prstGeom>
          <a:solidFill>
            <a:srgbClr val="CEE6F6"/>
          </a:solidFill>
          <a:ln>
            <a:solidFill>
              <a:srgbClr val="CEE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51807" y="2035468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添加基础课程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95389" y="2276583"/>
            <a:ext cx="3960471" cy="20647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68062" y="241871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年级：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96628" y="2433761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89303" y="242801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216" y="2420958"/>
            <a:ext cx="170697" cy="219468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3487411" y="242306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科目：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915977" y="2438114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4008652" y="243237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物理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565" y="2434020"/>
            <a:ext cx="170697" cy="21946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946358" y="1920391"/>
            <a:ext cx="5374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：年级范围为小一到高三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：此部分为二级联动菜单，小一到初一的科目选项：语、数、英。初二科目选项：语、数、英、物、生、</a:t>
            </a:r>
            <a:r>
              <a:rPr lang="zh-CN" altLang="en-US" dirty="0"/>
              <a:t>政、史、地</a:t>
            </a:r>
            <a:r>
              <a:rPr lang="zh-CN" altLang="en-US" dirty="0" smtClean="0"/>
              <a:t>。初三到高三科目选项：语、数、英、物、化、生、政、史、地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：线上价格，线下价格勾选才有用，若两个都没有勾选则无法提交</a:t>
            </a:r>
            <a:endParaRPr lang="en-US" altLang="zh-CN" dirty="0" smtClean="0"/>
          </a:p>
        </p:txBody>
      </p:sp>
      <p:sp>
        <p:nvSpPr>
          <p:cNvPr id="93" name="文本框 92"/>
          <p:cNvSpPr txBox="1"/>
          <p:nvPr/>
        </p:nvSpPr>
        <p:spPr>
          <a:xfrm>
            <a:off x="2170862" y="27880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线上价格：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84436" y="2795645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2829993" y="2800437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383443" y="278441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193539" y="332698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备注：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633121" y="3412335"/>
            <a:ext cx="2717928" cy="56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617707" y="3449126"/>
            <a:ext cx="2658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其它说明。（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0460" y="3991145"/>
            <a:ext cx="672395" cy="285961"/>
          </a:xfrm>
          <a:prstGeom prst="rect">
            <a:avLst/>
          </a:prstGeom>
        </p:spPr>
      </p:pic>
      <p:sp>
        <p:nvSpPr>
          <p:cNvPr id="146" name="文本框 145"/>
          <p:cNvSpPr txBox="1"/>
          <p:nvPr/>
        </p:nvSpPr>
        <p:spPr>
          <a:xfrm>
            <a:off x="2182702" y="3084505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线下价格：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2780917" y="3081081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/>
          <p:cNvSpPr txBox="1"/>
          <p:nvPr/>
        </p:nvSpPr>
        <p:spPr>
          <a:xfrm>
            <a:off x="2826474" y="3085873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72374" y="307154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172" y="2798464"/>
            <a:ext cx="161925" cy="2000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3004" y="3092814"/>
            <a:ext cx="1619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907334" y="2042386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年级              科目              价格 （半小时）   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1939779" y="1962432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116389" y="137037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此页面显示该老师可以上课的科目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39779" y="237251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512628" y="237601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179040" y="2382056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235302" y="2396267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189679" y="2382056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1909217" y="2648368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1918007" y="272520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490856" y="27287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3157268" y="2734749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213530" y="2748960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167907" y="273474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1886582" y="301783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931688" y="312299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504537" y="312650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英语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3170949" y="3132540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4227211" y="3146751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181588" y="313254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>
            <a:off x="1886582" y="3421667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849281" y="17443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基础年级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914284" y="3999684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1926687" y="378090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考研模块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903561" y="4062239"/>
            <a:ext cx="3954429" cy="253385"/>
          </a:xfrm>
          <a:prstGeom prst="rect">
            <a:avLst/>
          </a:prstGeom>
          <a:solidFill>
            <a:srgbClr val="DE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学校           学院     专业         课程      价格 （半小时）    </a:t>
            </a:r>
            <a:r>
              <a:rPr lang="zh-CN" altLang="en-US" sz="9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</a:t>
            </a:r>
            <a:r>
              <a:rPr lang="zh-CN" altLang="en-US" sz="9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           操作</a:t>
            </a:r>
            <a:endParaRPr lang="zh-CN" altLang="en-US" sz="9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903561" y="43561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366395" y="4362257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61968" y="4355684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296979" y="4358971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766658" y="4372647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387673" y="437765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306846" y="4368661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>
            <a:off x="1918344" y="4636026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1888820" y="463866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351654" y="4644786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2847227" y="4638213"/>
            <a:ext cx="57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282238" y="4641500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751917" y="4655176"/>
            <a:ext cx="687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372932" y="4660185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2015-4-11 16:36:36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292105" y="465119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sz="800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u="sng" dirty="0" smtClean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endParaRPr lang="zh-CN" altLang="en-US" sz="800" u="sng" dirty="0">
              <a:solidFill>
                <a:schemeClr val="accent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1903603" y="491855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473" y="3458776"/>
            <a:ext cx="135865" cy="15584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059838" y="342897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添加基础课程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801" y="4979497"/>
            <a:ext cx="135865" cy="155845"/>
          </a:xfrm>
          <a:prstGeom prst="rect">
            <a:avLst/>
          </a:prstGeom>
        </p:spPr>
      </p:pic>
      <p:sp>
        <p:nvSpPr>
          <p:cNvPr id="144" name="文本框 143"/>
          <p:cNvSpPr txBox="1"/>
          <p:nvPr/>
        </p:nvSpPr>
        <p:spPr>
          <a:xfrm>
            <a:off x="2017166" y="4949697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94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添加考研课程</a:t>
            </a:r>
            <a:endParaRPr lang="zh-CN" altLang="en-US" sz="800" dirty="0">
              <a:solidFill>
                <a:srgbClr val="FF94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582" y="2573317"/>
            <a:ext cx="3985604" cy="2665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66624" y="2617475"/>
            <a:ext cx="509356" cy="208369"/>
          </a:xfrm>
          <a:prstGeom prst="rect">
            <a:avLst/>
          </a:prstGeom>
          <a:solidFill>
            <a:srgbClr val="CEE6F6"/>
          </a:solidFill>
          <a:ln>
            <a:solidFill>
              <a:srgbClr val="CEE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71689" y="2600959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添加考研课程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95389" y="2842651"/>
            <a:ext cx="3960471" cy="20647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880684" y="298477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学校：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09250" y="2999829"/>
            <a:ext cx="477134" cy="185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401925" y="299408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北交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021" y="2987042"/>
            <a:ext cx="170697" cy="219468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2905636" y="29880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学院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262842" y="3004181"/>
            <a:ext cx="429519" cy="2118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3266559" y="299844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361" y="3000182"/>
            <a:ext cx="170697" cy="21946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946358" y="1920391"/>
            <a:ext cx="537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：管理员后台提供考研学校信息管理，生成四级联动下拉框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893815" y="383230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备注：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333397" y="3917650"/>
            <a:ext cx="2717928" cy="56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317983" y="3954441"/>
            <a:ext cx="2658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其它说明。（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字）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0460" y="4557213"/>
            <a:ext cx="672395" cy="285961"/>
          </a:xfrm>
          <a:prstGeom prst="rect">
            <a:avLst/>
          </a:prstGeom>
        </p:spPr>
      </p:pic>
      <p:sp>
        <p:nvSpPr>
          <p:cNvPr id="146" name="文本框 145"/>
          <p:cNvSpPr txBox="1"/>
          <p:nvPr/>
        </p:nvSpPr>
        <p:spPr>
          <a:xfrm>
            <a:off x="3856707" y="300893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专业：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217323" y="3014749"/>
            <a:ext cx="358729" cy="168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9" name="图片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360" y="3004020"/>
            <a:ext cx="170697" cy="21946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225058" y="300420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计科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4679529" y="300639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5108095" y="3021444"/>
            <a:ext cx="477134" cy="185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/>
          <p:cNvSpPr txBox="1"/>
          <p:nvPr/>
        </p:nvSpPr>
        <p:spPr>
          <a:xfrm>
            <a:off x="5043960" y="299864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157" y="3008657"/>
            <a:ext cx="170697" cy="219468"/>
          </a:xfrm>
          <a:prstGeom prst="rect">
            <a:avLst/>
          </a:prstGeom>
        </p:spPr>
      </p:pic>
      <p:sp>
        <p:nvSpPr>
          <p:cNvPr id="157" name="文本框 156"/>
          <p:cNvSpPr txBox="1"/>
          <p:nvPr/>
        </p:nvSpPr>
        <p:spPr>
          <a:xfrm>
            <a:off x="1873401" y="330972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线上价格：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2486975" y="3317266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2532532" y="3322058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25.00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3085982" y="3306038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885241" y="3606126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线下价格：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483456" y="3602702"/>
            <a:ext cx="629314" cy="18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/>
        </p:nvSpPr>
        <p:spPr>
          <a:xfrm>
            <a:off x="2529013" y="3607494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30.00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3074913" y="3593163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半小时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65" name="图片 1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711" y="3320085"/>
            <a:ext cx="161925" cy="200025"/>
          </a:xfrm>
          <a:prstGeom prst="rect">
            <a:avLst/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543" y="3614435"/>
            <a:ext cx="1619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300"/>
            <a:ext cx="12182475" cy="1409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3509" y="9233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此部分改成我们的信息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页脚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6291" y="1889760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关于我们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加入我们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校园代理招募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网站地图 </a:t>
            </a:r>
            <a:r>
              <a:rPr lang="en-US" altLang="zh-CN" dirty="0" smtClean="0"/>
              <a:t>|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22" y="1981021"/>
            <a:ext cx="707206" cy="1868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01783" y="2867212"/>
            <a:ext cx="657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Copyright@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北京睿思科技有限公司 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| 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隐私声明 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| 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用户协议 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| 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京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ICP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证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110696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号 京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ICP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备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11031999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号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91" y="2327771"/>
            <a:ext cx="6365966" cy="4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83" y="2154804"/>
            <a:ext cx="3946603" cy="262054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329647" y="2790114"/>
            <a:ext cx="330926" cy="16611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5129349" y="292675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5177249" y="307044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5225148" y="3222844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5242566" y="337524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5216440" y="3531995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5203374" y="3688376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5185956" y="3989827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5164185" y="4150306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185956" y="4301318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162697" y="4015954"/>
            <a:ext cx="209005" cy="2629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5946358" y="1920391"/>
            <a:ext cx="537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显示从当前日期开始的一周的课程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没有课程的时间段显示如下</a:t>
            </a:r>
            <a:endParaRPr lang="zh-CN" altLang="en-US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215" y="3313261"/>
            <a:ext cx="25717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29647" y="2790114"/>
            <a:ext cx="330926" cy="16611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5129349" y="292675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5177249" y="307044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5225148" y="3222844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5242566" y="3375242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5216440" y="3531995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5203374" y="3688376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5185956" y="3989827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5164185" y="4150306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5185956" y="4301318"/>
            <a:ext cx="548642" cy="0"/>
          </a:xfrm>
          <a:prstGeom prst="line">
            <a:avLst/>
          </a:prstGeom>
          <a:ln>
            <a:solidFill>
              <a:srgbClr val="ED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162697" y="4015954"/>
            <a:ext cx="209005" cy="2629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83" y="2154804"/>
            <a:ext cx="3946603" cy="2620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556" y="1905686"/>
            <a:ext cx="4791557" cy="3263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2499" y="2167071"/>
            <a:ext cx="4772141" cy="321577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377" y="2465706"/>
            <a:ext cx="2020667" cy="56459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98209" y="2215618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选择课程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39500" y="313600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日期：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2465" y="3168477"/>
            <a:ext cx="703489" cy="193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259912" y="3129418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2015-4-11</a:t>
            </a:r>
            <a:endParaRPr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3121146" y="3170321"/>
            <a:ext cx="618256" cy="198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195684" y="3130661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6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00</a:t>
            </a:r>
            <a:endParaRPr lang="zh-CN" altLang="en-US" sz="1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698884" y="307110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-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924700" y="3175021"/>
            <a:ext cx="618256" cy="198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999238" y="3135361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24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00</a:t>
            </a:r>
            <a:endParaRPr lang="zh-CN" altLang="en-US" sz="1000" dirty="0"/>
          </a:p>
        </p:txBody>
      </p:sp>
      <p:sp>
        <p:nvSpPr>
          <p:cNvPr id="63" name="矩形 62"/>
          <p:cNvSpPr/>
          <p:nvPr/>
        </p:nvSpPr>
        <p:spPr>
          <a:xfrm>
            <a:off x="4756638" y="3180372"/>
            <a:ext cx="618256" cy="198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4804146" y="315653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不循环</a:t>
            </a:r>
            <a:endParaRPr lang="zh-CN" altLang="en-US" sz="10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318" y="3170764"/>
            <a:ext cx="179375" cy="2242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596" y="3376882"/>
            <a:ext cx="1187165" cy="12765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4772" y="3389149"/>
            <a:ext cx="488568" cy="125999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4409" y="3368238"/>
            <a:ext cx="457084" cy="125371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752440" y="3394042"/>
            <a:ext cx="612587" cy="972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4732004" y="3439168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不循环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一周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一个月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长期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340" y="5016505"/>
            <a:ext cx="599050" cy="259829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5589620" y="3194163"/>
            <a:ext cx="618256" cy="198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5532001" y="318790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线上模式</a:t>
            </a:r>
            <a:endParaRPr lang="zh-CN" altLang="en-US" sz="1000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289" y="3183615"/>
            <a:ext cx="179375" cy="224218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5594273" y="3407833"/>
            <a:ext cx="612587" cy="972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5563512" y="3444098"/>
            <a:ext cx="697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线上模式</a:t>
            </a:r>
            <a:endParaRPr lang="en-US" altLang="zh-CN" sz="1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线下模式</a:t>
            </a:r>
            <a:endParaRPr lang="en-US" altLang="zh-CN" sz="1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</a:t>
            </a:r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上线下</a:t>
            </a:r>
            <a:endParaRPr lang="en-US" altLang="zh-CN" sz="1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5" name="直接箭头连接符 44"/>
          <p:cNvCxnSpPr>
            <a:endCxn id="46" idx="1"/>
          </p:cNvCxnSpPr>
          <p:nvPr/>
        </p:nvCxnSpPr>
        <p:spPr>
          <a:xfrm>
            <a:off x="5129349" y="3129418"/>
            <a:ext cx="2264179" cy="123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393528" y="3698637"/>
            <a:ext cx="49039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不循环：上完课或课程过期则此时间课程从课表删除</a:t>
            </a:r>
            <a:endParaRPr lang="en-US" altLang="zh-CN" sz="1600" dirty="0" smtClean="0"/>
          </a:p>
          <a:p>
            <a:r>
              <a:rPr lang="zh-CN" altLang="en-US" sz="1600" dirty="0" smtClean="0"/>
              <a:t>一周：课程最多在课表中存在两周（本周和下周）</a:t>
            </a:r>
            <a:endParaRPr lang="en-US" altLang="zh-CN" sz="1600" dirty="0" smtClean="0"/>
          </a:p>
          <a:p>
            <a:r>
              <a:rPr lang="zh-CN" altLang="en-US" sz="1600" dirty="0" smtClean="0"/>
              <a:t>一个月：课程最多在课表中存在一个月</a:t>
            </a:r>
            <a:endParaRPr lang="en-US" altLang="zh-CN" sz="1600" dirty="0" smtClean="0"/>
          </a:p>
          <a:p>
            <a:r>
              <a:rPr lang="zh-CN" altLang="en-US" sz="1600" dirty="0" smtClean="0"/>
              <a:t>长期：课程不随时间变化，只要教师不删除则长期存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在课表中</a:t>
            </a:r>
            <a:endParaRPr lang="zh-CN" altLang="en-US" sz="1600" dirty="0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4074409" y="2167071"/>
            <a:ext cx="3110162" cy="54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393528" y="213689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选中的课程表示在此阶段此课程可出售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8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7334" y="1740781"/>
            <a:ext cx="861992" cy="158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16112" y="1723570"/>
            <a:ext cx="644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视频资源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4024" y="168496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|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2859149" y="1739931"/>
            <a:ext cx="746200" cy="167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902850" y="172262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课件资源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907334" y="1937229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06539" y="3594372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36" name="矩形 35"/>
          <p:cNvSpPr/>
          <p:nvPr/>
        </p:nvSpPr>
        <p:spPr>
          <a:xfrm>
            <a:off x="3278777" y="3594372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37" name="矩形 36"/>
          <p:cNvSpPr/>
          <p:nvPr/>
        </p:nvSpPr>
        <p:spPr>
          <a:xfrm>
            <a:off x="4614473" y="3595883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38" name="矩形 37"/>
          <p:cNvSpPr/>
          <p:nvPr/>
        </p:nvSpPr>
        <p:spPr>
          <a:xfrm>
            <a:off x="1906539" y="4547917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39" name="矩形 38"/>
          <p:cNvSpPr/>
          <p:nvPr/>
        </p:nvSpPr>
        <p:spPr>
          <a:xfrm>
            <a:off x="3278777" y="4547917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40" name="矩形 39"/>
          <p:cNvSpPr/>
          <p:nvPr/>
        </p:nvSpPr>
        <p:spPr>
          <a:xfrm>
            <a:off x="4614473" y="4549428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视频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1906539" y="5617417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425428" y="5620225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1316" y="5611982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804620" y="5616002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067639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340943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605304" y="5616203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878608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141618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414922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677932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951236" y="5620222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6076" y="2358095"/>
            <a:ext cx="879037" cy="642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17992" y="2595419"/>
            <a:ext cx="515204" cy="1460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283430" y="2476299"/>
            <a:ext cx="188395" cy="3723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56277" y="20343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添加视频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1936076" y="346633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906539" y="31619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已上传视频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9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7334" y="1740781"/>
            <a:ext cx="861992" cy="158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16112" y="1723570"/>
            <a:ext cx="644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视频资源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4024" y="168496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|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2859149" y="1739931"/>
            <a:ext cx="746200" cy="167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902850" y="172262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课件资源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907334" y="1937229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3641654" y="5537978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56277" y="20343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添加视频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02374" y="238366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907333" y="230809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575610" y="2408672"/>
            <a:ext cx="1334058" cy="13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69" y="2409698"/>
            <a:ext cx="116759" cy="14594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945121" y="236314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初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三语文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205223" y="264733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视频名称：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811091" y="2681434"/>
            <a:ext cx="1334058" cy="13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106230" y="264573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朝花夕拾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45149" y="267534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963619" y="238366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70" name="文本框 69"/>
          <p:cNvSpPr txBox="1"/>
          <p:nvPr/>
        </p:nvSpPr>
        <p:spPr>
          <a:xfrm>
            <a:off x="2202374" y="289954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视频价格：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811091" y="2953632"/>
            <a:ext cx="1334058" cy="13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307400" y="2905973"/>
            <a:ext cx="2327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145149" y="2905973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表示免费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208955" y="318275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视频介绍：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397" y="3248917"/>
            <a:ext cx="1461696" cy="1006577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4243573" y="320190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77" name="文本框 76"/>
          <p:cNvSpPr txBox="1"/>
          <p:nvPr/>
        </p:nvSpPr>
        <p:spPr>
          <a:xfrm>
            <a:off x="2197458" y="436419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上传视频：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326" y="4315305"/>
            <a:ext cx="1249031" cy="32519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939222" y="4381612"/>
            <a:ext cx="762043" cy="160195"/>
          </a:xfrm>
          <a:prstGeom prst="rect">
            <a:avLst/>
          </a:prstGeom>
          <a:solidFill>
            <a:srgbClr val="9B9B9B"/>
          </a:solidFill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 flipH="1">
            <a:off x="2902850" y="4358749"/>
            <a:ext cx="947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选择并上传视频</a:t>
            </a:r>
            <a:endParaRPr lang="zh-CN" altLang="en-US" sz="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672617" y="4650932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视频最大为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1G,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支持视频格式</a:t>
            </a:r>
            <a:endParaRPr lang="en-US" altLang="zh-CN" sz="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mp4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mkv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wmv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avi</a:t>
            </a:r>
            <a:endParaRPr lang="en-US" altLang="zh-CN" sz="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461332" y="554231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4225229" y="4397277"/>
            <a:ext cx="2941925" cy="17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53943" y="426348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上传是显示进度条，上传成功之后显示在下方</a:t>
            </a:r>
            <a:endParaRPr lang="zh-CN" altLang="en-US" dirty="0"/>
          </a:p>
        </p:txBody>
      </p:sp>
      <p:cxnSp>
        <p:nvCxnSpPr>
          <p:cNvPr id="88" name="直接箭头连接符 87"/>
          <p:cNvCxnSpPr/>
          <p:nvPr/>
        </p:nvCxnSpPr>
        <p:spPr>
          <a:xfrm flipV="1">
            <a:off x="4333131" y="2301902"/>
            <a:ext cx="2941925" cy="17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249875" y="210051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该教师开设的所有课程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7334" y="1740781"/>
            <a:ext cx="861992" cy="158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16112" y="1723570"/>
            <a:ext cx="644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视频资源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4024" y="168496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|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2859149" y="1739931"/>
            <a:ext cx="746200" cy="167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902850" y="172262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课件资源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907334" y="1937229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06539" y="3594372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课件</a:t>
            </a:r>
          </a:p>
        </p:txBody>
      </p:sp>
      <p:sp>
        <p:nvSpPr>
          <p:cNvPr id="36" name="矩形 35"/>
          <p:cNvSpPr/>
          <p:nvPr/>
        </p:nvSpPr>
        <p:spPr>
          <a:xfrm>
            <a:off x="3278777" y="3594372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课件</a:t>
            </a:r>
          </a:p>
        </p:txBody>
      </p:sp>
      <p:sp>
        <p:nvSpPr>
          <p:cNvPr id="37" name="矩形 36"/>
          <p:cNvSpPr/>
          <p:nvPr/>
        </p:nvSpPr>
        <p:spPr>
          <a:xfrm>
            <a:off x="4614473" y="3595883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课件</a:t>
            </a:r>
          </a:p>
        </p:txBody>
      </p:sp>
      <p:sp>
        <p:nvSpPr>
          <p:cNvPr id="38" name="矩形 37"/>
          <p:cNvSpPr/>
          <p:nvPr/>
        </p:nvSpPr>
        <p:spPr>
          <a:xfrm>
            <a:off x="1906539" y="4547917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课件</a:t>
            </a:r>
          </a:p>
        </p:txBody>
      </p:sp>
      <p:sp>
        <p:nvSpPr>
          <p:cNvPr id="39" name="矩形 38"/>
          <p:cNvSpPr/>
          <p:nvPr/>
        </p:nvSpPr>
        <p:spPr>
          <a:xfrm>
            <a:off x="3278777" y="4547917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课件</a:t>
            </a:r>
          </a:p>
        </p:txBody>
      </p:sp>
      <p:sp>
        <p:nvSpPr>
          <p:cNvPr id="40" name="矩形 39"/>
          <p:cNvSpPr/>
          <p:nvPr/>
        </p:nvSpPr>
        <p:spPr>
          <a:xfrm>
            <a:off x="4614473" y="4549428"/>
            <a:ext cx="1032683" cy="71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课件</a:t>
            </a:r>
            <a:endParaRPr lang="zh-CN" altLang="en-US" b="1" dirty="0"/>
          </a:p>
        </p:txBody>
      </p:sp>
      <p:sp>
        <p:nvSpPr>
          <p:cNvPr id="41" name="圆角矩形 40"/>
          <p:cNvSpPr/>
          <p:nvPr/>
        </p:nvSpPr>
        <p:spPr>
          <a:xfrm>
            <a:off x="1906539" y="5617417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425428" y="5620225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尾页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1316" y="5611982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804620" y="5616002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067639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340943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605304" y="5616203"/>
            <a:ext cx="157586" cy="217858"/>
          </a:xfrm>
          <a:prstGeom prst="roundRect">
            <a:avLst/>
          </a:prstGeom>
          <a:solidFill>
            <a:srgbClr val="1593E5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1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878608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141618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414922" y="562022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677932" y="5616203"/>
            <a:ext cx="157586" cy="217858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951236" y="5620222"/>
            <a:ext cx="347212" cy="217859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6076" y="2358095"/>
            <a:ext cx="879037" cy="642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17992" y="2595419"/>
            <a:ext cx="515204" cy="1460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283430" y="2476299"/>
            <a:ext cx="188395" cy="3723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56277" y="20343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添加课件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1936076" y="346633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906539" y="31619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已上传课件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3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39920" y="69558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老师个人中心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57554" cy="5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363"/>
            <a:ext cx="6557554" cy="6782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0486" y="1184366"/>
            <a:ext cx="1115730" cy="4963885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0487" y="1184366"/>
            <a:ext cx="1115730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485" y="1175657"/>
            <a:ext cx="1115731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我的教学记录</a:t>
            </a:r>
            <a:endParaRPr lang="zh-CN" altLang="en-US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487" y="1452656"/>
            <a:ext cx="1115730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0486" y="147640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线上教学记录</a:t>
            </a:r>
            <a:endParaRPr lang="zh-CN" altLang="en-US" sz="1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487" y="1708599"/>
            <a:ext cx="1115729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线下教学记录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0484" y="1961393"/>
            <a:ext cx="1115733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个人中心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0481" y="2215618"/>
            <a:ext cx="1115735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9390" y="246084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我的订单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7335" y="1250120"/>
            <a:ext cx="3938738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07334" y="12922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2" y="513021"/>
            <a:ext cx="5150414" cy="68128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34291" y="2717360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我的收入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58086" y="8724"/>
            <a:ext cx="1596382" cy="322217"/>
          </a:xfrm>
          <a:prstGeom prst="rect">
            <a:avLst/>
          </a:prstGeom>
          <a:solidFill>
            <a:srgbClr val="CCD5DD"/>
          </a:solidFill>
          <a:ln>
            <a:solidFill>
              <a:srgbClr val="CDD4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8086" y="408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1834" y="3243213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我的课程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33977" y="2970297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课程管理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925583" y="1697341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729390" y="3993520"/>
            <a:ext cx="1115734" cy="269965"/>
          </a:xfrm>
          <a:prstGeom prst="rect">
            <a:avLst/>
          </a:prstGeom>
          <a:solidFill>
            <a:srgbClr val="DDDD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客服服务</a:t>
            </a:r>
            <a:endParaRPr lang="zh-CN" altLang="en-US" sz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26213" y="4270165"/>
            <a:ext cx="1115734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我的投诉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3545" y="4528925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我的消息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38" y="4784944"/>
            <a:ext cx="1115736" cy="254224"/>
          </a:xfrm>
          <a:prstGeom prst="rect">
            <a:avLst/>
          </a:prstGeom>
          <a:solidFill>
            <a:srgbClr val="EFEF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我的评价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27421" y="3753021"/>
            <a:ext cx="1115734" cy="254224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课程资源管理</a:t>
            </a:r>
            <a:endParaRPr lang="zh-CN" altLang="en-US" sz="1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7353" y="3500213"/>
            <a:ext cx="1115734" cy="254224"/>
          </a:xfrm>
          <a:prstGeom prst="rect">
            <a:avLst/>
          </a:prstGeom>
          <a:solidFill>
            <a:srgbClr val="ED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我的课表</a:t>
            </a:r>
            <a:endParaRPr lang="zh-CN" altLang="en-US" sz="1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72410" y="5842742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56277" y="20343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添加课件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02374" y="238366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907333" y="2308095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575610" y="2408672"/>
            <a:ext cx="1334058" cy="13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669" y="2409698"/>
            <a:ext cx="116759" cy="14594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945121" y="236314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205223" y="264733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课件名称：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811091" y="2681434"/>
            <a:ext cx="1334058" cy="13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2964827" y="2645645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第三章进程调度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45149" y="267534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3963619" y="238366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74" name="文本框 73"/>
          <p:cNvSpPr txBox="1"/>
          <p:nvPr/>
        </p:nvSpPr>
        <p:spPr>
          <a:xfrm>
            <a:off x="2208955" y="28953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课件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介绍：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397" y="2961534"/>
            <a:ext cx="1461696" cy="1006577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4243573" y="291452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77" name="文本框 76"/>
          <p:cNvSpPr txBox="1"/>
          <p:nvPr/>
        </p:nvSpPr>
        <p:spPr>
          <a:xfrm>
            <a:off x="2197458" y="434676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上传课件：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326" y="4297879"/>
            <a:ext cx="1249031" cy="32519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2672617" y="46073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课件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最大为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500M,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支持课件格式</a:t>
            </a:r>
            <a:endParaRPr lang="en-US" altLang="zh-CN" sz="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docx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xsl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xslx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pptx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pdf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txt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607401" y="5848068"/>
            <a:ext cx="503495" cy="212436"/>
          </a:xfrm>
          <a:prstGeom prst="roundRect">
            <a:avLst/>
          </a:prstGeom>
          <a:solidFill>
            <a:srgbClr val="F4F4F4"/>
          </a:solidFill>
          <a:ln>
            <a:solidFill>
              <a:srgbClr val="DDD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取消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4225229" y="4574193"/>
            <a:ext cx="2824445" cy="135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49674" y="56858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上传是显示进度条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1907334" y="1740781"/>
            <a:ext cx="861992" cy="158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016112" y="1723570"/>
            <a:ext cx="644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视频资源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84024" y="168496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|</a:t>
            </a:r>
            <a:endParaRPr lang="zh-CN" altLang="en-US" sz="1200" dirty="0"/>
          </a:p>
        </p:txBody>
      </p:sp>
      <p:sp>
        <p:nvSpPr>
          <p:cNvPr id="75" name="矩形 74"/>
          <p:cNvSpPr/>
          <p:nvPr/>
        </p:nvSpPr>
        <p:spPr>
          <a:xfrm>
            <a:off x="2859149" y="1739931"/>
            <a:ext cx="746200" cy="167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2902850" y="172262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课件资源</a:t>
            </a:r>
            <a:endParaRPr lang="zh-CN" altLang="en-US" sz="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1907334" y="1937229"/>
            <a:ext cx="3932407" cy="63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223619" y="403688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课件权限：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3893" y="4064097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人均可查看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9149" y="4054896"/>
            <a:ext cx="209550" cy="2286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81632" y="4056645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只有我邀请的人可见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1448" y="4041948"/>
            <a:ext cx="161925" cy="21907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2203786" y="48888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上传封面：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3673" y="4968634"/>
            <a:ext cx="1215337" cy="294398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2637273" y="5289675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封面最大为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5M,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支持封面格式</a:t>
            </a:r>
            <a:endParaRPr lang="en-US" altLang="zh-CN" sz="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JPG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PNG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BMP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4105945" y="2215618"/>
            <a:ext cx="2529986" cy="290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179" y="974558"/>
            <a:ext cx="2999286" cy="220655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4311" y="974558"/>
            <a:ext cx="2979586" cy="2205881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6955452" y="454272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文件上传成功之后显示在对应下方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7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644824" y="69558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教室教室端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257" y="808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课件窗口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6" y="1276876"/>
            <a:ext cx="9882112" cy="546791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2333897" y="627017"/>
            <a:ext cx="1506583" cy="148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40480" y="5312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显示当前课程的所有课件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1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090"/>
            <a:ext cx="10136285" cy="55729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1120" y="1785256"/>
            <a:ext cx="809897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学生视频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1257" y="808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课件窗口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44824" y="69558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教室教室端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41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41120" y="1785256"/>
            <a:ext cx="809897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学生视频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1257" y="8082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手写白板窗口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275804"/>
            <a:ext cx="9407856" cy="54451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14846" y="1785256"/>
            <a:ext cx="809897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学生视频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69622" y="104997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鼠标箭头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1989" y="105354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笔箭头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88639" y="105712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7546" y="106983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前进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27321" y="105695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笔颜色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43357" y="104997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橡皮擦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31546" y="105678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清空手写板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51702" y="106983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数学公式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4824" y="69558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教室教室端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8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61257" y="8082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手写白板窗口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69622" y="104997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鼠标箭头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1989" y="105354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笔箭头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88639" y="105712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7546" y="106983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前进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27321" y="105695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笔颜色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43357" y="104997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橡皮擦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31546" y="105678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清空手写板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51702" y="106983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数学公式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1265420"/>
            <a:ext cx="10424160" cy="56686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98023" y="1767839"/>
            <a:ext cx="809897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学生视频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644824" y="69558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教室教室端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88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6750" cy="469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74" y="261665"/>
            <a:ext cx="2251710" cy="26380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0335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首页轮播图片添加“升学模块”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9" y="4831897"/>
            <a:ext cx="1933575" cy="18097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首页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658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090"/>
            <a:ext cx="10136285" cy="55729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257" y="808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课件窗口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528817" y="69558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教室学生端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6999" y="5138057"/>
            <a:ext cx="5414724" cy="661851"/>
          </a:xfrm>
          <a:prstGeom prst="rect">
            <a:avLst/>
          </a:prstGeom>
          <a:solidFill>
            <a:srgbClr val="2C502A"/>
          </a:solidFill>
          <a:ln>
            <a:solidFill>
              <a:srgbClr val="2C5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30390" y="5151407"/>
            <a:ext cx="809897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教师视频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16999" y="1302508"/>
            <a:ext cx="4831252" cy="378247"/>
          </a:xfrm>
          <a:prstGeom prst="rect">
            <a:avLst/>
          </a:prstGeom>
          <a:solidFill>
            <a:srgbClr val="595757"/>
          </a:solidFill>
          <a:ln>
            <a:solidFill>
              <a:srgbClr val="59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328160" cy="3922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92241"/>
            <a:ext cx="4328160" cy="200307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8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首页 </a:t>
            </a:r>
            <a:r>
              <a:rPr lang="en-US" altLang="zh-CN" sz="8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&gt;&gt; </a:t>
            </a:r>
            <a:r>
              <a:rPr lang="zh-CN" altLang="en-US" sz="8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教师注册</a:t>
            </a:r>
            <a:endParaRPr lang="zh-CN" altLang="en-US" sz="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000" y="2558929"/>
            <a:ext cx="4328160" cy="50083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696683" y="-17421"/>
            <a:ext cx="1114697" cy="269966"/>
          </a:xfrm>
          <a:prstGeom prst="rect">
            <a:avLst/>
          </a:prstGeom>
          <a:solidFill>
            <a:srgbClr val="E3E7EA"/>
          </a:solidFill>
          <a:ln>
            <a:solidFill>
              <a:srgbClr val="DDE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7015" y="145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96972"/>
            <a:ext cx="4328160" cy="392724"/>
          </a:xfrm>
          <a:prstGeom prst="rect">
            <a:avLst/>
          </a:prstGeom>
          <a:solidFill>
            <a:srgbClr val="E9E9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13359" y="63909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基本信息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113359" y="1069474"/>
            <a:ext cx="4214801" cy="84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52241" y="110921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个人资料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3867" y="151048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性    别：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56499" y="1307265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真实姓名：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144102" y="1324875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王勃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57176" y="151048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男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308413" y="149972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女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50202" y="1720779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邮       箱：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37535" y="1923686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        机：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15311111111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65208" y="214224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所在地区：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434" y="2165048"/>
            <a:ext cx="524634" cy="188184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120" y="2161315"/>
            <a:ext cx="524634" cy="188184"/>
          </a:xfrm>
          <a:prstGeom prst="rect">
            <a:avLst/>
          </a:prstGeom>
        </p:spPr>
      </p:pic>
      <p:cxnSp>
        <p:nvCxnSpPr>
          <p:cNvPr id="78" name="直接连接符 77"/>
          <p:cNvCxnSpPr/>
          <p:nvPr/>
        </p:nvCxnSpPr>
        <p:spPr>
          <a:xfrm flipV="1">
            <a:off x="113359" y="2928534"/>
            <a:ext cx="4214801" cy="401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546977" y="238246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详细地址：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42" y="1531442"/>
            <a:ext cx="118660" cy="138437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344" y="1538483"/>
            <a:ext cx="121757" cy="1488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1152811" y="2390265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北京交通大学学苑公寓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152811" y="1737662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00000000@bjtu.edu.cn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1536" y="132199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87" name="文本框 86"/>
          <p:cNvSpPr txBox="1"/>
          <p:nvPr/>
        </p:nvSpPr>
        <p:spPr>
          <a:xfrm>
            <a:off x="2353754" y="153767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88" name="文本框 87"/>
          <p:cNvSpPr txBox="1"/>
          <p:nvPr/>
        </p:nvSpPr>
        <p:spPr>
          <a:xfrm>
            <a:off x="2353754" y="170047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89" name="文本框 88"/>
          <p:cNvSpPr txBox="1"/>
          <p:nvPr/>
        </p:nvSpPr>
        <p:spPr>
          <a:xfrm>
            <a:off x="2363924" y="23704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90" name="文本框 89"/>
          <p:cNvSpPr txBox="1"/>
          <p:nvPr/>
        </p:nvSpPr>
        <p:spPr>
          <a:xfrm>
            <a:off x="0" y="309815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认证信息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10" y="4314252"/>
            <a:ext cx="537977" cy="556528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471275" y="425280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许可证：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49398" y="4280517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上传工作证或学生证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52350" y="504909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简      介：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7176" y="5102647"/>
            <a:ext cx="1451967" cy="533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25441" y="511480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请输入简介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623146" y="5049092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请输入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50-100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字的简介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13906" y="5604080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还可输入</a:t>
            </a:r>
            <a:r>
              <a:rPr lang="en-US" altLang="zh-CN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52350" y="585986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详细介绍：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46767" y="6509041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请输入</a:t>
            </a:r>
            <a:r>
              <a:rPr lang="en-US" altLang="zh-CN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500-1000</a:t>
            </a:r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字的简介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222170" y="6503912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还可输入</a:t>
            </a:r>
            <a:r>
              <a:rPr lang="en-US" altLang="zh-CN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1000</a:t>
            </a:r>
            <a:r>
              <a:rPr lang="zh-CN" altLang="en-US" sz="800" dirty="0" smtClean="0">
                <a:solidFill>
                  <a:schemeClr val="bg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</a:t>
            </a:r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631" y="5887152"/>
            <a:ext cx="2968839" cy="652071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7621518" y="4165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教师注册进入该页面学生注册直接注册成功</a:t>
            </a:r>
            <a:endParaRPr lang="zh-CN" altLang="en-US" dirty="0"/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5983000" y="657677"/>
            <a:ext cx="4214801" cy="401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圆角矩形 100"/>
          <p:cNvSpPr/>
          <p:nvPr/>
        </p:nvSpPr>
        <p:spPr>
          <a:xfrm>
            <a:off x="8322119" y="2025393"/>
            <a:ext cx="828644" cy="20029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确定</a:t>
            </a:r>
            <a:endParaRPr lang="zh-CN" altLang="en-US" sz="1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014782" y="595149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注册不成功，下次进入还进去该页面</a:t>
            </a:r>
            <a:endParaRPr lang="zh-CN" altLang="en-US" dirty="0"/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5983000" y="1635470"/>
            <a:ext cx="4214801" cy="401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052457" y="83914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结账信息信息</a:t>
            </a:r>
            <a:endParaRPr lang="zh-CN" altLang="en-US" sz="1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16894" y="11189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中国银行：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166066" y="1121376"/>
            <a:ext cx="1259454" cy="18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1111111111111111</a:t>
            </a:r>
            <a:endParaRPr lang="zh-CN" altLang="en-US" sz="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605636" y="110921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9387840" y="5207709"/>
            <a:ext cx="26126" cy="69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366" y="3482584"/>
            <a:ext cx="537977" cy="556528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484331" y="342113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上传头像：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067" y="3805554"/>
            <a:ext cx="636484" cy="1863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7343" y="4643225"/>
            <a:ext cx="676333" cy="198069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>
            <a:off x="546977" y="262831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职      业：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7263" y="2674286"/>
            <a:ext cx="447024" cy="124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570" y="2630724"/>
            <a:ext cx="209550" cy="238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39976" y="263099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53754" y="1964236"/>
            <a:ext cx="1878612" cy="77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708485" y="2636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*</a:t>
            </a:r>
            <a:endParaRPr lang="zh-CN" altLang="en-US" sz="1200" dirty="0"/>
          </a:p>
        </p:txBody>
      </p:sp>
      <p:sp>
        <p:nvSpPr>
          <p:cNvPr id="18" name="左大括号 17"/>
          <p:cNvSpPr/>
          <p:nvPr/>
        </p:nvSpPr>
        <p:spPr>
          <a:xfrm>
            <a:off x="4302881" y="1560446"/>
            <a:ext cx="96527" cy="797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99408" y="146847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老师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392470" y="182164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本科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388118" y="222569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研究生</a:t>
            </a:r>
            <a:endParaRPr lang="zh-CN" altLang="en-US" sz="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3680" y="2139130"/>
            <a:ext cx="78377" cy="86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06318" y="2074688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同意</a:t>
            </a:r>
            <a:r>
              <a:rPr lang="en-US" altLang="zh-CN" sz="800" u="sng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800" u="sng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用户协议</a:t>
            </a:r>
            <a:r>
              <a:rPr lang="en-US" altLang="zh-CN" sz="800" u="sng" dirty="0" smtClean="0">
                <a:solidFill>
                  <a:srgbClr val="92D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800" u="sng" dirty="0">
              <a:solidFill>
                <a:srgbClr val="92D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3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" y="1221"/>
            <a:ext cx="12153900" cy="408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674" y="4432662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此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点改成我们的优势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首页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60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24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965" y="5251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我们的步骤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首页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53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3124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0"/>
            <a:ext cx="2686050" cy="3133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5" y="0"/>
            <a:ext cx="2676525" cy="3133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675" y="0"/>
            <a:ext cx="4295775" cy="63722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709" y="0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4904" y="7892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99334" y="-9525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③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12618" y="-9525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solidFill>
                  <a:schemeClr val="accent4"/>
                </a:solidFill>
                <a:effectLst/>
              </a:rPr>
              <a:t>④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709" y="3186112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8078" y="346311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此部分固定在浏览器右侧中部，不随滚动条滑动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4035606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8078" y="42541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鼠标放置“在线咨询”显示图片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7709" y="4958936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③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8078" y="519598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鼠标放置“官方微信”显示二维码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7709" y="5810377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solidFill>
                  <a:schemeClr val="accent4"/>
                </a:solidFill>
                <a:effectLst/>
              </a:rPr>
              <a:t>④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0369" y="603304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点击“在线咨询”在浏览器右下放固定位置显示客服对话框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698570" y="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首页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83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349724" y="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教师团队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" y="1469792"/>
            <a:ext cx="4685211" cy="17532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" y="4998736"/>
            <a:ext cx="4700356" cy="1156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" y="6174392"/>
            <a:ext cx="4709067" cy="5449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73193" y="518979"/>
            <a:ext cx="2840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、该页面显示优秀教师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、页面主体背景改为白色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、老师显示格式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843454" y="1491041"/>
            <a:ext cx="2203269" cy="225552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61613" y="1699149"/>
            <a:ext cx="1166949" cy="1201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46110" y="3235212"/>
            <a:ext cx="936169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名字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075716" y="3235212"/>
            <a:ext cx="905691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本科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399318" y="3896175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、鼠标放置头像上显示简介</a:t>
            </a:r>
            <a:r>
              <a:rPr lang="en-US" altLang="zh-CN" dirty="0" smtClean="0"/>
              <a:t>50-100</a:t>
            </a:r>
            <a:r>
              <a:rPr lang="zh-CN" altLang="en-US" dirty="0" smtClean="0"/>
              <a:t>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43452" y="4362972"/>
            <a:ext cx="2203269" cy="225552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924336" y="4430743"/>
            <a:ext cx="2035297" cy="1741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924336" y="6234366"/>
            <a:ext cx="936169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授课视频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7012307" y="6234366"/>
            <a:ext cx="936169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预约课程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127605" y="4362972"/>
            <a:ext cx="4123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点击播放视频，播放教师预设的一个展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en-US" dirty="0" smtClean="0"/>
              <a:t>示视频，若没有预设展示视频弹出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en-US" dirty="0" smtClean="0"/>
              <a:t>对话框提示改教师暂无视频</a:t>
            </a:r>
            <a:endParaRPr lang="en-US" altLang="zh-CN" dirty="0" smtClean="0"/>
          </a:p>
          <a:p>
            <a:r>
              <a:rPr lang="zh-CN" altLang="en-US" dirty="0" smtClean="0"/>
              <a:t>点击预约课程进入该教师页面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" y="121920"/>
            <a:ext cx="4693918" cy="4253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" y="553810"/>
            <a:ext cx="4693921" cy="92856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38" y="3223085"/>
            <a:ext cx="4724212" cy="17641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8937" y="121920"/>
            <a:ext cx="1114697" cy="269966"/>
          </a:xfrm>
          <a:prstGeom prst="rect">
            <a:avLst/>
          </a:prstGeom>
          <a:solidFill>
            <a:srgbClr val="E3E7EA"/>
          </a:solidFill>
          <a:ln>
            <a:solidFill>
              <a:srgbClr val="DDE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9269" y="153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睿思家教</a:t>
            </a:r>
            <a:endParaRPr lang="zh-CN" altLang="en-US" sz="1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3265</Words>
  <Application>Microsoft Office PowerPoint</Application>
  <PresentationFormat>宽屏</PresentationFormat>
  <Paragraphs>1276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华文琥珀</vt:lpstr>
      <vt:lpstr>华文楷体</vt:lpstr>
      <vt:lpstr>华文隶书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STerOTto</dc:creator>
  <cp:lastModifiedBy>STerOTto</cp:lastModifiedBy>
  <cp:revision>120</cp:revision>
  <dcterms:created xsi:type="dcterms:W3CDTF">2015-03-31T13:56:16Z</dcterms:created>
  <dcterms:modified xsi:type="dcterms:W3CDTF">2015-04-17T08:20:37Z</dcterms:modified>
</cp:coreProperties>
</file>